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CF61C-8855-0403-4797-9E661EC84B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4597356-AC91-3CB0-1977-45075CA8A5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D12B927-AD85-4120-DA47-6087CFB68A1E}"/>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5" name="Footer Placeholder 4">
            <a:extLst>
              <a:ext uri="{FF2B5EF4-FFF2-40B4-BE49-F238E27FC236}">
                <a16:creationId xmlns:a16="http://schemas.microsoft.com/office/drawing/2014/main" id="{B88D0CA2-1AA7-5AB5-A6E5-174EBFC750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71ED7CA-B3E9-2CF6-3E78-D644046835B0}"/>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209758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6760D-61D1-1414-C69F-75459144604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DB84860-A0F2-6FA0-457D-30F0C402BD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ADA3C8-DEA0-CD5D-C23B-87D1A0CC2480}"/>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5" name="Footer Placeholder 4">
            <a:extLst>
              <a:ext uri="{FF2B5EF4-FFF2-40B4-BE49-F238E27FC236}">
                <a16:creationId xmlns:a16="http://schemas.microsoft.com/office/drawing/2014/main" id="{2AD292DF-7B5B-98A5-01AB-625AC155D6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2ABE66-E824-4453-8AB4-459E7F3DB212}"/>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1547741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9CEE3D-E050-AB38-F68E-F6FAA6AB96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BAA98B6-9BC0-946F-C918-ECEF6BCB41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458184-218E-9AC3-3890-A1039E19BE8E}"/>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5" name="Footer Placeholder 4">
            <a:extLst>
              <a:ext uri="{FF2B5EF4-FFF2-40B4-BE49-F238E27FC236}">
                <a16:creationId xmlns:a16="http://schemas.microsoft.com/office/drawing/2014/main" id="{7046EA28-5C92-FA57-8E4E-882008763D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96508B-0F82-2C61-9264-3E7D1F0B0CC8}"/>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399067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CE76-5896-C59D-E4A6-4BF251E657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3B605C1-E3C7-70B4-11DF-C97EE4BDA3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A5296C-2D50-D29A-F26B-CA7F1394781B}"/>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5" name="Footer Placeholder 4">
            <a:extLst>
              <a:ext uri="{FF2B5EF4-FFF2-40B4-BE49-F238E27FC236}">
                <a16:creationId xmlns:a16="http://schemas.microsoft.com/office/drawing/2014/main" id="{A111B10F-9B56-4FD0-7BDA-7DB9DEDA39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F491D9-2E3E-5F7D-8124-611CF068E7EF}"/>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142950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BA662-B2FC-1CE5-DF99-516D24755E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650C6C6-6399-E493-66CF-820AE58231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FB0259-64F2-BDB9-9941-72F6E42F6F27}"/>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5" name="Footer Placeholder 4">
            <a:extLst>
              <a:ext uri="{FF2B5EF4-FFF2-40B4-BE49-F238E27FC236}">
                <a16:creationId xmlns:a16="http://schemas.microsoft.com/office/drawing/2014/main" id="{200CF152-1484-F105-25E4-1A6025C1A2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F6530E5-1666-C3CE-2003-930B3F953086}"/>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42671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69F8-FC4E-8D8D-13C0-5DA3E80AC4E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E203C4B-CFB7-42B1-179C-352BED4DAF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3577C6D-B87C-5816-16FF-4BF52DCD29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BD8AE79-37D8-1796-B0A7-69E1E17A90B1}"/>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6" name="Footer Placeholder 5">
            <a:extLst>
              <a:ext uri="{FF2B5EF4-FFF2-40B4-BE49-F238E27FC236}">
                <a16:creationId xmlns:a16="http://schemas.microsoft.com/office/drawing/2014/main" id="{E3A82171-7E31-3FD3-8DAA-BA744E76992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8F5D8FB-0BB2-8A43-6393-F0595A84C4E0}"/>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116143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E9685-E449-5C23-2144-82F323D17E9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12C1CC1-B378-017E-C83D-60E86DB601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2E87DE-2CDA-6A5D-4521-683C33F922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E7C5EF1-4824-9923-F231-D637F51886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5B74F0-6DB3-2B7A-5FDF-105A85005C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5B4D28E-45D8-72D8-2364-94BEC5923E7E}"/>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8" name="Footer Placeholder 7">
            <a:extLst>
              <a:ext uri="{FF2B5EF4-FFF2-40B4-BE49-F238E27FC236}">
                <a16:creationId xmlns:a16="http://schemas.microsoft.com/office/drawing/2014/main" id="{2EF1AC5F-DAE3-F303-2A0B-9FE4A2FB424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8730602-9F89-0D82-61C3-11E3464796F1}"/>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253667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5810-5C94-3895-38F6-4CE5894AF77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D422060-2652-D3CE-5300-8A6F3D65D3E9}"/>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4" name="Footer Placeholder 3">
            <a:extLst>
              <a:ext uri="{FF2B5EF4-FFF2-40B4-BE49-F238E27FC236}">
                <a16:creationId xmlns:a16="http://schemas.microsoft.com/office/drawing/2014/main" id="{41C40228-2F76-7809-BA64-5F3B3E7CF4B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5738BB7-6F80-2D3A-F88F-C973EB67867E}"/>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262960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F6F5F-D207-FA38-44AC-9F4BEEA5FEA6}"/>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3" name="Footer Placeholder 2">
            <a:extLst>
              <a:ext uri="{FF2B5EF4-FFF2-40B4-BE49-F238E27FC236}">
                <a16:creationId xmlns:a16="http://schemas.microsoft.com/office/drawing/2014/main" id="{AA0273CB-52CB-2B4B-B53D-3A9E9B9D67E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A95FDCE-2C99-F634-F123-B516C638B061}"/>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277018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87CB-8D12-D7A2-1468-DCC92F646E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19DD58C-9021-DE00-31A0-39A317D8F8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522C1EF-B37F-328A-A952-A2DF1E2B7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4C8BDD-B749-A1AD-B0C0-0EB2CCBA06F4}"/>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6" name="Footer Placeholder 5">
            <a:extLst>
              <a:ext uri="{FF2B5EF4-FFF2-40B4-BE49-F238E27FC236}">
                <a16:creationId xmlns:a16="http://schemas.microsoft.com/office/drawing/2014/main" id="{FAE84760-A996-7FEB-19B1-5BCFEE139A9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EE80083-4277-184F-BE2E-5452E6BE9D27}"/>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14687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AAA26-1910-E617-F890-253C64D8CB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C7861AD-D6A1-EDDD-DD40-F761F64DFB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16F5E2B-92F1-C872-7504-59AB4F303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5B1886-2E3C-7176-F5D1-FA317DFE4FAE}"/>
              </a:ext>
            </a:extLst>
          </p:cNvPr>
          <p:cNvSpPr>
            <a:spLocks noGrp="1"/>
          </p:cNvSpPr>
          <p:nvPr>
            <p:ph type="dt" sz="half" idx="10"/>
          </p:nvPr>
        </p:nvSpPr>
        <p:spPr/>
        <p:txBody>
          <a:bodyPr/>
          <a:lstStyle/>
          <a:p>
            <a:fld id="{753FEF8B-1787-427E-90A2-4A58E70EE968}" type="datetimeFigureOut">
              <a:rPr lang="en-IN" smtClean="0"/>
              <a:t>18-04-2023</a:t>
            </a:fld>
            <a:endParaRPr lang="en-IN"/>
          </a:p>
        </p:txBody>
      </p:sp>
      <p:sp>
        <p:nvSpPr>
          <p:cNvPr id="6" name="Footer Placeholder 5">
            <a:extLst>
              <a:ext uri="{FF2B5EF4-FFF2-40B4-BE49-F238E27FC236}">
                <a16:creationId xmlns:a16="http://schemas.microsoft.com/office/drawing/2014/main" id="{635D88B0-5A3B-FF4C-49A3-88E11A272DB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52E8A0C-D23B-6F43-B4A2-DA191098ACED}"/>
              </a:ext>
            </a:extLst>
          </p:cNvPr>
          <p:cNvSpPr>
            <a:spLocks noGrp="1"/>
          </p:cNvSpPr>
          <p:nvPr>
            <p:ph type="sldNum" sz="quarter" idx="12"/>
          </p:nvPr>
        </p:nvSpPr>
        <p:spPr/>
        <p:txBody>
          <a:bodyPr/>
          <a:lstStyle/>
          <a:p>
            <a:fld id="{D4B89CB2-42F2-4E6F-9A60-99D17117273C}" type="slidenum">
              <a:rPr lang="en-IN" smtClean="0"/>
              <a:t>‹#›</a:t>
            </a:fld>
            <a:endParaRPr lang="en-IN"/>
          </a:p>
        </p:txBody>
      </p:sp>
    </p:spTree>
    <p:extLst>
      <p:ext uri="{BB962C8B-B14F-4D97-AF65-F5344CB8AC3E}">
        <p14:creationId xmlns:p14="http://schemas.microsoft.com/office/powerpoint/2010/main" val="42443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0C0DDD-7107-3976-D5F6-3F6D948832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5818FD3-882E-2CA6-E179-CBDCF973B1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FDAB1D6-4443-9160-4E54-C32A969253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FEF8B-1787-427E-90A2-4A58E70EE968}" type="datetimeFigureOut">
              <a:rPr lang="en-IN" smtClean="0"/>
              <a:t>18-04-2023</a:t>
            </a:fld>
            <a:endParaRPr lang="en-IN"/>
          </a:p>
        </p:txBody>
      </p:sp>
      <p:sp>
        <p:nvSpPr>
          <p:cNvPr id="5" name="Footer Placeholder 4">
            <a:extLst>
              <a:ext uri="{FF2B5EF4-FFF2-40B4-BE49-F238E27FC236}">
                <a16:creationId xmlns:a16="http://schemas.microsoft.com/office/drawing/2014/main" id="{62F34EC8-36C4-C556-A1BC-CE3E88F09D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BA40D11-4885-A3C9-FDD1-2BF78CCFEC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89CB2-42F2-4E6F-9A60-99D17117273C}" type="slidenum">
              <a:rPr lang="en-IN" smtClean="0"/>
              <a:t>‹#›</a:t>
            </a:fld>
            <a:endParaRPr lang="en-IN"/>
          </a:p>
        </p:txBody>
      </p:sp>
    </p:spTree>
    <p:extLst>
      <p:ext uri="{BB962C8B-B14F-4D97-AF65-F5344CB8AC3E}">
        <p14:creationId xmlns:p14="http://schemas.microsoft.com/office/powerpoint/2010/main" val="2450829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3D727-8F25-386A-1FAB-B9990124BC5F}"/>
              </a:ext>
            </a:extLst>
          </p:cNvPr>
          <p:cNvSpPr>
            <a:spLocks noGrp="1"/>
          </p:cNvSpPr>
          <p:nvPr>
            <p:ph type="ctrTitle"/>
          </p:nvPr>
        </p:nvSpPr>
        <p:spPr/>
        <p:txBody>
          <a:bodyPr>
            <a:normAutofit/>
          </a:bodyPr>
          <a:lstStyle/>
          <a:p>
            <a:r>
              <a:rPr lang="en-IN" b="1" dirty="0"/>
              <a:t>Unit-5 (Part-2)</a:t>
            </a:r>
            <a:br>
              <a:rPr lang="en-IN" b="1" dirty="0"/>
            </a:br>
            <a:r>
              <a:rPr lang="en-IN" b="1" dirty="0"/>
              <a:t>Cloud Database</a:t>
            </a:r>
          </a:p>
        </p:txBody>
      </p:sp>
    </p:spTree>
    <p:extLst>
      <p:ext uri="{BB962C8B-B14F-4D97-AF65-F5344CB8AC3E}">
        <p14:creationId xmlns:p14="http://schemas.microsoft.com/office/powerpoint/2010/main" val="4134108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4AEFE-8791-32F5-E435-8EAB74922D5C}"/>
              </a:ext>
            </a:extLst>
          </p:cNvPr>
          <p:cNvSpPr>
            <a:spLocks noGrp="1"/>
          </p:cNvSpPr>
          <p:nvPr>
            <p:ph type="title"/>
          </p:nvPr>
        </p:nvSpPr>
        <p:spPr>
          <a:xfrm>
            <a:off x="838200" y="374003"/>
            <a:ext cx="10515600" cy="1325563"/>
          </a:xfrm>
        </p:spPr>
        <p:txBody>
          <a:bodyPr/>
          <a:lstStyle/>
          <a:p>
            <a:r>
              <a:rPr lang="en-IN" b="1" dirty="0"/>
              <a:t>Limitation with Existing Database</a:t>
            </a:r>
          </a:p>
        </p:txBody>
      </p:sp>
      <p:sp>
        <p:nvSpPr>
          <p:cNvPr id="3" name="Content Placeholder 2">
            <a:extLst>
              <a:ext uri="{FF2B5EF4-FFF2-40B4-BE49-F238E27FC236}">
                <a16:creationId xmlns:a16="http://schemas.microsoft.com/office/drawing/2014/main" id="{02F19434-5C6F-E556-0A29-A373ABC4BAA7}"/>
              </a:ext>
            </a:extLst>
          </p:cNvPr>
          <p:cNvSpPr>
            <a:spLocks noGrp="1"/>
          </p:cNvSpPr>
          <p:nvPr>
            <p:ph idx="1"/>
          </p:nvPr>
        </p:nvSpPr>
        <p:spPr>
          <a:xfrm>
            <a:off x="838200" y="1834503"/>
            <a:ext cx="10515600" cy="4351338"/>
          </a:xfrm>
        </p:spPr>
        <p:txBody>
          <a:bodyPr/>
          <a:lstStyle/>
          <a:p>
            <a:pPr marL="0" indent="0" algn="just">
              <a:buNone/>
            </a:pPr>
            <a:r>
              <a:rPr lang="en-US" dirty="0"/>
              <a:t>Following are some of the key limitations that became the reason behind the birth of NoSQL databases. Traditional databases are unable to: </a:t>
            </a:r>
          </a:p>
          <a:p>
            <a:pPr marL="514350" indent="-514350" algn="just">
              <a:buAutoNum type="arabicPeriod"/>
            </a:pPr>
            <a:r>
              <a:rPr lang="en-US" dirty="0"/>
              <a:t>Store data in TB/PB; even a good processor cannot process millions of rows. </a:t>
            </a:r>
          </a:p>
          <a:p>
            <a:pPr marL="514350" indent="-514350" algn="just">
              <a:buAutoNum type="arabicPeriod"/>
            </a:pPr>
            <a:r>
              <a:rPr lang="en-US" dirty="0"/>
              <a:t>Process TB of data on a single machine.</a:t>
            </a:r>
          </a:p>
        </p:txBody>
      </p:sp>
    </p:spTree>
    <p:extLst>
      <p:ext uri="{BB962C8B-B14F-4D97-AF65-F5344CB8AC3E}">
        <p14:creationId xmlns:p14="http://schemas.microsoft.com/office/powerpoint/2010/main" val="2817202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9106-2DCB-ACC3-20A6-CA22FE09177A}"/>
              </a:ext>
            </a:extLst>
          </p:cNvPr>
          <p:cNvSpPr>
            <a:spLocks noGrp="1"/>
          </p:cNvSpPr>
          <p:nvPr>
            <p:ph type="title"/>
          </p:nvPr>
        </p:nvSpPr>
        <p:spPr/>
        <p:txBody>
          <a:bodyPr/>
          <a:lstStyle/>
          <a:p>
            <a:r>
              <a:rPr lang="en-IN" b="1" dirty="0"/>
              <a:t>Types of NoSQL Database</a:t>
            </a:r>
          </a:p>
        </p:txBody>
      </p:sp>
      <p:sp>
        <p:nvSpPr>
          <p:cNvPr id="3" name="Content Placeholder 2">
            <a:extLst>
              <a:ext uri="{FF2B5EF4-FFF2-40B4-BE49-F238E27FC236}">
                <a16:creationId xmlns:a16="http://schemas.microsoft.com/office/drawing/2014/main" id="{E3D80E7B-E5DE-3D5B-5F5E-E4459022E5B9}"/>
              </a:ext>
            </a:extLst>
          </p:cNvPr>
          <p:cNvSpPr>
            <a:spLocks noGrp="1"/>
          </p:cNvSpPr>
          <p:nvPr>
            <p:ph idx="1"/>
          </p:nvPr>
        </p:nvSpPr>
        <p:spPr/>
        <p:txBody>
          <a:bodyPr/>
          <a:lstStyle/>
          <a:p>
            <a:pPr marL="514350" indent="-514350" algn="just">
              <a:buAutoNum type="arabicPeriod"/>
            </a:pPr>
            <a:r>
              <a:rPr lang="en-IN" b="1" dirty="0"/>
              <a:t>Key-value store: </a:t>
            </a:r>
            <a:r>
              <a:rPr lang="en-IN" dirty="0"/>
              <a:t>Based on table keys and values (e.g. AWS DynamoDB).</a:t>
            </a:r>
          </a:p>
          <a:p>
            <a:pPr marL="514350" indent="-514350" algn="just">
              <a:buAutoNum type="arabicPeriod"/>
            </a:pPr>
            <a:r>
              <a:rPr lang="en-IN" b="1" dirty="0"/>
              <a:t>Document-based store: </a:t>
            </a:r>
            <a:r>
              <a:rPr lang="en-IN" dirty="0"/>
              <a:t>Document-based database stores records that are made of tagged elements (e.g. MongoDB, CouchDB).</a:t>
            </a:r>
          </a:p>
          <a:p>
            <a:pPr marL="514350" indent="-514350" algn="just">
              <a:buAutoNum type="arabicPeriod"/>
            </a:pPr>
            <a:r>
              <a:rPr lang="en-IN" b="1" dirty="0"/>
              <a:t>Column-based store: </a:t>
            </a:r>
            <a:r>
              <a:rPr lang="en-IN" dirty="0"/>
              <a:t>Data divided into multiple columns and every storage block contains data of each column (e.g., Apache HBase, Cassandra).</a:t>
            </a:r>
          </a:p>
          <a:p>
            <a:pPr marL="514350" indent="-514350" algn="just">
              <a:buAutoNum type="arabicPeriod"/>
            </a:pPr>
            <a:r>
              <a:rPr lang="en-IN" b="1" dirty="0"/>
              <a:t>Graph-based store: </a:t>
            </a:r>
            <a:r>
              <a:rPr lang="en-IN" dirty="0"/>
              <a:t>A network graph storage that uses edges and nodes for storing data (e.g. Neo-4)</a:t>
            </a:r>
          </a:p>
        </p:txBody>
      </p:sp>
    </p:spTree>
    <p:extLst>
      <p:ext uri="{BB962C8B-B14F-4D97-AF65-F5344CB8AC3E}">
        <p14:creationId xmlns:p14="http://schemas.microsoft.com/office/powerpoint/2010/main" val="1316414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FE466-B9F7-D8A0-E223-0304E298E15D}"/>
              </a:ext>
            </a:extLst>
          </p:cNvPr>
          <p:cNvSpPr>
            <a:spLocks noGrp="1"/>
          </p:cNvSpPr>
          <p:nvPr>
            <p:ph type="title"/>
          </p:nvPr>
        </p:nvSpPr>
        <p:spPr/>
        <p:txBody>
          <a:bodyPr/>
          <a:lstStyle/>
          <a:p>
            <a:r>
              <a:rPr lang="en-IN" b="1" dirty="0"/>
              <a:t>Distributed File System Basics</a:t>
            </a:r>
          </a:p>
        </p:txBody>
      </p:sp>
      <p:sp>
        <p:nvSpPr>
          <p:cNvPr id="3" name="Content Placeholder 2">
            <a:extLst>
              <a:ext uri="{FF2B5EF4-FFF2-40B4-BE49-F238E27FC236}">
                <a16:creationId xmlns:a16="http://schemas.microsoft.com/office/drawing/2014/main" id="{769F142A-C269-DE51-0E2F-AF6A6054823E}"/>
              </a:ext>
            </a:extLst>
          </p:cNvPr>
          <p:cNvSpPr>
            <a:spLocks noGrp="1"/>
          </p:cNvSpPr>
          <p:nvPr>
            <p:ph idx="1"/>
          </p:nvPr>
        </p:nvSpPr>
        <p:spPr/>
        <p:txBody>
          <a:bodyPr>
            <a:normAutofit fontScale="85000" lnSpcReduction="20000"/>
          </a:bodyPr>
          <a:lstStyle/>
          <a:p>
            <a:pPr marL="0" indent="0" algn="just">
              <a:buNone/>
            </a:pPr>
            <a:r>
              <a:rPr lang="en-US" dirty="0"/>
              <a:t>Distributed file system (DFS) is basically used for storing huge amount of data and provides accessibility of stored data to all distributed clients across the network. The objective of the DFS is to provide a system for all the geographically distributed users as a common file system for data sharing and storage.</a:t>
            </a:r>
          </a:p>
          <a:p>
            <a:pPr marL="0" indent="0" algn="just">
              <a:buNone/>
            </a:pPr>
            <a:r>
              <a:rPr lang="en-US" dirty="0"/>
              <a:t>An Internet search engine is the most common example of DFS, which is used for indexing millions of Web pages. There are a number of DFS that solve this problem in different ways. Some popular file systems are:</a:t>
            </a:r>
          </a:p>
          <a:p>
            <a:pPr marL="514350" indent="-514350" algn="just">
              <a:buAutoNum type="arabicPeriod"/>
            </a:pPr>
            <a:r>
              <a:rPr lang="en-IN" dirty="0"/>
              <a:t>Andrew file system (AFS) </a:t>
            </a:r>
          </a:p>
          <a:p>
            <a:pPr marL="514350" indent="-514350" algn="just">
              <a:buAutoNum type="arabicPeriod"/>
            </a:pPr>
            <a:r>
              <a:rPr lang="en-IN" dirty="0"/>
              <a:t>Network file system (NFS)</a:t>
            </a:r>
          </a:p>
          <a:p>
            <a:pPr marL="514350" indent="-514350" algn="just">
              <a:buAutoNum type="arabicPeriod"/>
            </a:pPr>
            <a:r>
              <a:rPr lang="en-IN" dirty="0"/>
              <a:t>Microsoft distributed file system (DFS)</a:t>
            </a:r>
          </a:p>
          <a:p>
            <a:pPr marL="514350" indent="-514350" algn="just">
              <a:buAutoNum type="arabicPeriod"/>
            </a:pPr>
            <a:r>
              <a:rPr lang="en-IN" dirty="0"/>
              <a:t>Apple filing protocol (AFP) </a:t>
            </a:r>
          </a:p>
          <a:p>
            <a:pPr marL="514350" indent="-514350" algn="just">
              <a:buAutoNum type="arabicPeriod"/>
            </a:pPr>
            <a:r>
              <a:rPr lang="en-IN" dirty="0"/>
              <a:t>Google file system (GFS)</a:t>
            </a:r>
          </a:p>
          <a:p>
            <a:pPr marL="514350" indent="-514350" algn="just">
              <a:buAutoNum type="arabicPeriod"/>
            </a:pPr>
            <a:r>
              <a:rPr lang="en-IN" dirty="0"/>
              <a:t>Hadoop distributed file system (HDFS)</a:t>
            </a:r>
          </a:p>
        </p:txBody>
      </p:sp>
    </p:spTree>
    <p:extLst>
      <p:ext uri="{BB962C8B-B14F-4D97-AF65-F5344CB8AC3E}">
        <p14:creationId xmlns:p14="http://schemas.microsoft.com/office/powerpoint/2010/main" val="3491407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DEE7B-868F-2AAC-17B1-562FD1419F65}"/>
              </a:ext>
            </a:extLst>
          </p:cNvPr>
          <p:cNvSpPr>
            <a:spLocks noGrp="1"/>
          </p:cNvSpPr>
          <p:nvPr>
            <p:ph type="title"/>
          </p:nvPr>
        </p:nvSpPr>
        <p:spPr/>
        <p:txBody>
          <a:bodyPr/>
          <a:lstStyle/>
          <a:p>
            <a:r>
              <a:rPr lang="en-US" b="1" dirty="0"/>
              <a:t>Concept of GFS</a:t>
            </a:r>
            <a:endParaRPr lang="en-IN" b="1" dirty="0"/>
          </a:p>
        </p:txBody>
      </p:sp>
      <p:sp>
        <p:nvSpPr>
          <p:cNvPr id="3" name="Content Placeholder 2">
            <a:extLst>
              <a:ext uri="{FF2B5EF4-FFF2-40B4-BE49-F238E27FC236}">
                <a16:creationId xmlns:a16="http://schemas.microsoft.com/office/drawing/2014/main" id="{368E6228-1FD9-9C7C-FB06-017C8504824D}"/>
              </a:ext>
            </a:extLst>
          </p:cNvPr>
          <p:cNvSpPr>
            <a:spLocks noGrp="1"/>
          </p:cNvSpPr>
          <p:nvPr>
            <p:ph idx="1"/>
          </p:nvPr>
        </p:nvSpPr>
        <p:spPr>
          <a:xfrm>
            <a:off x="838200" y="1358283"/>
            <a:ext cx="10515600" cy="4818680"/>
          </a:xfrm>
        </p:spPr>
        <p:txBody>
          <a:bodyPr/>
          <a:lstStyle/>
          <a:p>
            <a:pPr marL="0" indent="0" algn="just">
              <a:buNone/>
            </a:pPr>
            <a:r>
              <a:rPr lang="en-US" dirty="0"/>
              <a:t>Google invented and implemented a scalable DFS to handle their huge internal distributed data exhaustive applications and named it the Google File System. In 2002-03, Google launched its file system based on DFS architecture but added some advance features that are driven by Google's unique workload and environment.</a:t>
            </a:r>
            <a:endParaRPr lang="en-IN" dirty="0"/>
          </a:p>
        </p:txBody>
      </p:sp>
    </p:spTree>
    <p:extLst>
      <p:ext uri="{BB962C8B-B14F-4D97-AF65-F5344CB8AC3E}">
        <p14:creationId xmlns:p14="http://schemas.microsoft.com/office/powerpoint/2010/main" val="58596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F35E5-E152-4AAA-2602-750E58199010}"/>
              </a:ext>
            </a:extLst>
          </p:cNvPr>
          <p:cNvSpPr>
            <a:spLocks noGrp="1"/>
          </p:cNvSpPr>
          <p:nvPr>
            <p:ph type="title"/>
          </p:nvPr>
        </p:nvSpPr>
        <p:spPr/>
        <p:txBody>
          <a:bodyPr/>
          <a:lstStyle/>
          <a:p>
            <a:r>
              <a:rPr lang="en-IN" b="1" dirty="0"/>
              <a:t>Google File System Architecture</a:t>
            </a:r>
          </a:p>
        </p:txBody>
      </p:sp>
      <p:sp>
        <p:nvSpPr>
          <p:cNvPr id="3" name="Content Placeholder 2">
            <a:extLst>
              <a:ext uri="{FF2B5EF4-FFF2-40B4-BE49-F238E27FC236}">
                <a16:creationId xmlns:a16="http://schemas.microsoft.com/office/drawing/2014/main" id="{EBA0C9C8-6841-E462-04CC-F035E1EB86F3}"/>
              </a:ext>
            </a:extLst>
          </p:cNvPr>
          <p:cNvSpPr>
            <a:spLocks noGrp="1"/>
          </p:cNvSpPr>
          <p:nvPr>
            <p:ph idx="1"/>
          </p:nvPr>
        </p:nvSpPr>
        <p:spPr/>
        <p:txBody>
          <a:bodyPr/>
          <a:lstStyle/>
          <a:p>
            <a:pPr marL="0" indent="0" algn="just">
              <a:buNone/>
            </a:pPr>
            <a:r>
              <a:rPr lang="en-US" dirty="0"/>
              <a:t>A cluster of a Google file system contains a single master and multiple chunk servers that are associated with many clients. The master holds the metadata of chunk servers. All the data processing happens through these chunk servers. The client first contacts the master and retrieves the metadata of the chunk server, which is then stored in the chunk servers. So the next time, client directly connects to the chunk servers.</a:t>
            </a:r>
            <a:endParaRPr lang="en-IN" dirty="0"/>
          </a:p>
        </p:txBody>
      </p:sp>
    </p:spTree>
    <p:extLst>
      <p:ext uri="{BB962C8B-B14F-4D97-AF65-F5344CB8AC3E}">
        <p14:creationId xmlns:p14="http://schemas.microsoft.com/office/powerpoint/2010/main" val="278415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519B76A-723B-322F-1F17-82C08478450B}"/>
              </a:ext>
            </a:extLst>
          </p:cNvPr>
          <p:cNvPicPr>
            <a:picLocks noGrp="1" noChangeAspect="1"/>
          </p:cNvPicPr>
          <p:nvPr>
            <p:ph idx="1"/>
          </p:nvPr>
        </p:nvPicPr>
        <p:blipFill>
          <a:blip r:embed="rId2" cstate="print"/>
          <a:stretch>
            <a:fillRect/>
          </a:stretch>
        </p:blipFill>
        <p:spPr>
          <a:xfrm>
            <a:off x="1473693" y="843379"/>
            <a:ext cx="9800947" cy="4864963"/>
          </a:xfrm>
          <a:prstGeom prst="rect">
            <a:avLst/>
          </a:prstGeom>
        </p:spPr>
      </p:pic>
    </p:spTree>
    <p:extLst>
      <p:ext uri="{BB962C8B-B14F-4D97-AF65-F5344CB8AC3E}">
        <p14:creationId xmlns:p14="http://schemas.microsoft.com/office/powerpoint/2010/main" val="3856227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20611-4101-A77E-928B-B29077E6587C}"/>
              </a:ext>
            </a:extLst>
          </p:cNvPr>
          <p:cNvSpPr>
            <a:spLocks noGrp="1"/>
          </p:cNvSpPr>
          <p:nvPr>
            <p:ph type="title"/>
          </p:nvPr>
        </p:nvSpPr>
        <p:spPr/>
        <p:txBody>
          <a:bodyPr/>
          <a:lstStyle/>
          <a:p>
            <a:r>
              <a:rPr lang="en-US" b="1" dirty="0"/>
              <a:t>Following a are the details of each component of GFS:</a:t>
            </a:r>
            <a:endParaRPr lang="en-IN" b="1" dirty="0"/>
          </a:p>
        </p:txBody>
      </p:sp>
      <p:sp>
        <p:nvSpPr>
          <p:cNvPr id="3" name="Content Placeholder 2">
            <a:extLst>
              <a:ext uri="{FF2B5EF4-FFF2-40B4-BE49-F238E27FC236}">
                <a16:creationId xmlns:a16="http://schemas.microsoft.com/office/drawing/2014/main" id="{ED1F2FAE-C648-9880-7D62-2687E79218BB}"/>
              </a:ext>
            </a:extLst>
          </p:cNvPr>
          <p:cNvSpPr>
            <a:spLocks noGrp="1"/>
          </p:cNvSpPr>
          <p:nvPr>
            <p:ph idx="1"/>
          </p:nvPr>
        </p:nvSpPr>
        <p:spPr/>
        <p:txBody>
          <a:bodyPr>
            <a:noAutofit/>
          </a:bodyPr>
          <a:lstStyle/>
          <a:p>
            <a:pPr marL="514350" indent="-514350" algn="just">
              <a:buAutoNum type="arabicPeriod"/>
            </a:pPr>
            <a:r>
              <a:rPr lang="en-US" sz="2200" dirty="0"/>
              <a:t>Chunk: A chunk is very similar to concept of block in a file system, but chunk size is larger than the traditional file system block. The block of chunk is 64 MB. This is specifically designed for the Google environment. </a:t>
            </a:r>
          </a:p>
          <a:p>
            <a:pPr marL="514350" indent="-514350" algn="just">
              <a:buAutoNum type="arabicPeriod"/>
            </a:pPr>
            <a:r>
              <a:rPr lang="en-US" sz="2200" dirty="0"/>
              <a:t>Master: Master is a single process that runs on entirely separate machine for security purposes. It only stores metadata-related information, chunk location, file mapping information and access control information. The client first contacts the master for information about metadata and then connects to that particular chunk server. </a:t>
            </a:r>
          </a:p>
          <a:p>
            <a:pPr marL="514350" indent="-514350" algn="just">
              <a:buAutoNum type="arabicPeriod"/>
            </a:pPr>
            <a:r>
              <a:rPr lang="en-US" sz="2200" dirty="0"/>
              <a:t>Metadata: Metadata is stored in the memory of a master, therefore, master operations are much faster. Metadata contains three types of information: </a:t>
            </a:r>
          </a:p>
          <a:p>
            <a:pPr lvl="1" algn="just"/>
            <a:r>
              <a:rPr lang="en-US" sz="2200" dirty="0"/>
              <a:t>Namespaces of file and chunk</a:t>
            </a:r>
          </a:p>
          <a:p>
            <a:pPr lvl="1" algn="just"/>
            <a:r>
              <a:rPr lang="en-US" sz="2200" dirty="0"/>
              <a:t>Location of each chunk</a:t>
            </a:r>
          </a:p>
          <a:p>
            <a:pPr lvl="1" algn="just"/>
            <a:r>
              <a:rPr lang="en-US" sz="2200" dirty="0"/>
              <a:t>Mapping from file to chunk</a:t>
            </a:r>
            <a:endParaRPr lang="en-IN" sz="2200" dirty="0"/>
          </a:p>
        </p:txBody>
      </p:sp>
    </p:spTree>
    <p:extLst>
      <p:ext uri="{BB962C8B-B14F-4D97-AF65-F5344CB8AC3E}">
        <p14:creationId xmlns:p14="http://schemas.microsoft.com/office/powerpoint/2010/main" val="3286920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C180-55AD-32D7-5D45-CBF740954121}"/>
              </a:ext>
            </a:extLst>
          </p:cNvPr>
          <p:cNvSpPr>
            <a:spLocks noGrp="1"/>
          </p:cNvSpPr>
          <p:nvPr>
            <p:ph type="title"/>
          </p:nvPr>
        </p:nvSpPr>
        <p:spPr/>
        <p:txBody>
          <a:bodyPr/>
          <a:lstStyle/>
          <a:p>
            <a:r>
              <a:rPr lang="en-US" b="1" dirty="0"/>
              <a:t>Concept of HDFS</a:t>
            </a:r>
            <a:endParaRPr lang="en-IN" b="1" dirty="0"/>
          </a:p>
        </p:txBody>
      </p:sp>
      <p:sp>
        <p:nvSpPr>
          <p:cNvPr id="3" name="Content Placeholder 2">
            <a:extLst>
              <a:ext uri="{FF2B5EF4-FFF2-40B4-BE49-F238E27FC236}">
                <a16:creationId xmlns:a16="http://schemas.microsoft.com/office/drawing/2014/main" id="{F30FEA08-88F7-C706-9B49-89C3DE726882}"/>
              </a:ext>
            </a:extLst>
          </p:cNvPr>
          <p:cNvSpPr>
            <a:spLocks noGrp="1"/>
          </p:cNvSpPr>
          <p:nvPr>
            <p:ph idx="1"/>
          </p:nvPr>
        </p:nvSpPr>
        <p:spPr/>
        <p:txBody>
          <a:bodyPr>
            <a:normAutofit lnSpcReduction="10000"/>
          </a:bodyPr>
          <a:lstStyle/>
          <a:p>
            <a:pPr marL="0" indent="0" algn="just">
              <a:buNone/>
            </a:pPr>
            <a:r>
              <a:rPr lang="en-US" dirty="0"/>
              <a:t>HDFS is a DFS based on GFS that provides high throughput access to application data. It uses the commodity hardware with the expectation that failures will occur and provides portability across heterogeneous hardware and software platforms. HDFS is acquired by Hadoop Apache open source project, which is very popular these days for its ability to handle big data.</a:t>
            </a:r>
          </a:p>
          <a:p>
            <a:pPr marL="0" indent="0" algn="just">
              <a:buNone/>
            </a:pPr>
            <a:r>
              <a:rPr lang="en-US" dirty="0"/>
              <a:t>The Hadoop core consists of two modules:</a:t>
            </a:r>
          </a:p>
          <a:p>
            <a:pPr marL="514350" indent="-514350" algn="just">
              <a:buAutoNum type="arabicPeriod"/>
            </a:pPr>
            <a:r>
              <a:rPr lang="en-US" dirty="0"/>
              <a:t>Hadoop distributed file system: Used for storing huge amount of data. </a:t>
            </a:r>
          </a:p>
          <a:p>
            <a:pPr marL="514350" indent="-514350" algn="just">
              <a:buAutoNum type="arabicPeriod"/>
            </a:pPr>
            <a:r>
              <a:rPr lang="en-US" dirty="0"/>
              <a:t>MapReduce programming mode: Used for processing of large set of data.</a:t>
            </a:r>
            <a:endParaRPr lang="en-IN" dirty="0"/>
          </a:p>
        </p:txBody>
      </p:sp>
    </p:spTree>
    <p:extLst>
      <p:ext uri="{BB962C8B-B14F-4D97-AF65-F5344CB8AC3E}">
        <p14:creationId xmlns:p14="http://schemas.microsoft.com/office/powerpoint/2010/main" val="3260324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C2855-4801-CA62-2BD1-76B64D5D5CD7}"/>
              </a:ext>
            </a:extLst>
          </p:cNvPr>
          <p:cNvSpPr>
            <a:spLocks noGrp="1"/>
          </p:cNvSpPr>
          <p:nvPr>
            <p:ph type="title"/>
          </p:nvPr>
        </p:nvSpPr>
        <p:spPr/>
        <p:txBody>
          <a:bodyPr/>
          <a:lstStyle/>
          <a:p>
            <a:r>
              <a:rPr lang="en-US" b="1" dirty="0"/>
              <a:t>Architecture of HDFS</a:t>
            </a:r>
            <a:endParaRPr lang="en-IN" b="1" dirty="0"/>
          </a:p>
        </p:txBody>
      </p:sp>
      <p:sp>
        <p:nvSpPr>
          <p:cNvPr id="3" name="Content Placeholder 2">
            <a:extLst>
              <a:ext uri="{FF2B5EF4-FFF2-40B4-BE49-F238E27FC236}">
                <a16:creationId xmlns:a16="http://schemas.microsoft.com/office/drawing/2014/main" id="{4CC4D533-008D-14DC-7938-995E2D3638D2}"/>
              </a:ext>
            </a:extLst>
          </p:cNvPr>
          <p:cNvSpPr>
            <a:spLocks noGrp="1"/>
          </p:cNvSpPr>
          <p:nvPr>
            <p:ph idx="1"/>
          </p:nvPr>
        </p:nvSpPr>
        <p:spPr/>
        <p:txBody>
          <a:bodyPr>
            <a:normAutofit fontScale="92500" lnSpcReduction="10000"/>
          </a:bodyPr>
          <a:lstStyle/>
          <a:p>
            <a:pPr marL="0" indent="0">
              <a:buNone/>
            </a:pPr>
            <a:r>
              <a:rPr lang="en-US" dirty="0"/>
              <a:t>The working architecture of HDFS is almost similar to GFS. </a:t>
            </a:r>
          </a:p>
          <a:p>
            <a:pPr marL="0" indent="0">
              <a:buNone/>
            </a:pPr>
            <a:r>
              <a:rPr lang="en-US" dirty="0"/>
              <a:t>An HDFS cluster consists of multiple commodity machines that can be classified into the following three types:</a:t>
            </a:r>
          </a:p>
          <a:p>
            <a:pPr marL="514350" indent="-514350">
              <a:buAutoNum type="arabicPeriod"/>
            </a:pPr>
            <a:r>
              <a:rPr lang="en-US" dirty="0"/>
              <a:t>Name node (runs on master machine)</a:t>
            </a:r>
          </a:p>
          <a:p>
            <a:pPr marL="514350" indent="-514350">
              <a:buAutoNum type="arabicPeriod"/>
            </a:pPr>
            <a:r>
              <a:rPr lang="en-US" dirty="0"/>
              <a:t>Secondary name node or backup node (runs on separate machine) </a:t>
            </a:r>
          </a:p>
          <a:p>
            <a:pPr marL="514350" indent="-514350">
              <a:buAutoNum type="arabicPeriod"/>
            </a:pPr>
            <a:r>
              <a:rPr lang="en-US" dirty="0"/>
              <a:t>Data node (runs on slave machine)</a:t>
            </a:r>
          </a:p>
          <a:p>
            <a:pPr marL="0" indent="0">
              <a:buNone/>
            </a:pPr>
            <a:r>
              <a:rPr lang="en-US" dirty="0"/>
              <a:t>The working of an HDFS is the same as master slave architecture. Here the master is the name node that contains the metadata of the cluster, but the processing occurs through data nodes. The client first connects to the metadata and receives information about the data node and the next time directly connects to the data node. GFS works the same way as well. </a:t>
            </a:r>
            <a:endParaRPr lang="en-IN" dirty="0"/>
          </a:p>
        </p:txBody>
      </p:sp>
    </p:spTree>
    <p:extLst>
      <p:ext uri="{BB962C8B-B14F-4D97-AF65-F5344CB8AC3E}">
        <p14:creationId xmlns:p14="http://schemas.microsoft.com/office/powerpoint/2010/main" val="2047782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06D69E6-167D-59EB-7370-E643C627636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063" y="656948"/>
            <a:ext cx="11549849" cy="6045693"/>
          </a:xfrm>
        </p:spPr>
      </p:pic>
    </p:spTree>
    <p:extLst>
      <p:ext uri="{BB962C8B-B14F-4D97-AF65-F5344CB8AC3E}">
        <p14:creationId xmlns:p14="http://schemas.microsoft.com/office/powerpoint/2010/main" val="291382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4D984-5526-34AE-36EA-59B9584748A9}"/>
              </a:ext>
            </a:extLst>
          </p:cNvPr>
          <p:cNvSpPr>
            <a:spLocks noGrp="1"/>
          </p:cNvSpPr>
          <p:nvPr>
            <p:ph type="title"/>
          </p:nvPr>
        </p:nvSpPr>
        <p:spPr/>
        <p:txBody>
          <a:bodyPr>
            <a:normAutofit/>
          </a:bodyPr>
          <a:lstStyle/>
          <a:p>
            <a:r>
              <a:rPr lang="en-US" sz="4800" b="1" u="sng" dirty="0"/>
              <a:t>Contents</a:t>
            </a:r>
            <a:endParaRPr lang="en-IN" sz="4800" u="sng" dirty="0"/>
          </a:p>
        </p:txBody>
      </p:sp>
      <p:sp>
        <p:nvSpPr>
          <p:cNvPr id="3" name="Content Placeholder 2">
            <a:extLst>
              <a:ext uri="{FF2B5EF4-FFF2-40B4-BE49-F238E27FC236}">
                <a16:creationId xmlns:a16="http://schemas.microsoft.com/office/drawing/2014/main" id="{8C9FA1AD-C83E-6EAB-3AFC-BEC861FDBD21}"/>
              </a:ext>
            </a:extLst>
          </p:cNvPr>
          <p:cNvSpPr>
            <a:spLocks noGrp="1"/>
          </p:cNvSpPr>
          <p:nvPr>
            <p:ph idx="1"/>
          </p:nvPr>
        </p:nvSpPr>
        <p:spPr/>
        <p:txBody>
          <a:bodyPr/>
          <a:lstStyle/>
          <a:p>
            <a:r>
              <a:rPr lang="en-US" dirty="0"/>
              <a:t>Cloud Database- </a:t>
            </a:r>
            <a:r>
              <a:rPr lang="en-US" sz="2800" dirty="0"/>
              <a:t>Operational Model for Cloud Database, Types of Cloud Database</a:t>
            </a:r>
          </a:p>
          <a:p>
            <a:pPr>
              <a:buNone/>
            </a:pPr>
            <a:endParaRPr lang="en-US" sz="2800" dirty="0"/>
          </a:p>
          <a:p>
            <a:r>
              <a:rPr lang="en-US" dirty="0"/>
              <a:t> Cloud File System- </a:t>
            </a:r>
            <a:r>
              <a:rPr lang="en-US" sz="2800" dirty="0"/>
              <a:t>Distributed File System Basics, Concept of GFS and HDFS, Comparison of Features</a:t>
            </a:r>
          </a:p>
          <a:p>
            <a:pPr marL="0" indent="0">
              <a:buNone/>
            </a:pPr>
            <a:endParaRPr lang="en-IN" dirty="0"/>
          </a:p>
        </p:txBody>
      </p:sp>
    </p:spTree>
    <p:extLst>
      <p:ext uri="{BB962C8B-B14F-4D97-AF65-F5344CB8AC3E}">
        <p14:creationId xmlns:p14="http://schemas.microsoft.com/office/powerpoint/2010/main" val="613829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96786-F317-59CD-72F8-73A901B3E291}"/>
              </a:ext>
            </a:extLst>
          </p:cNvPr>
          <p:cNvSpPr>
            <a:spLocks noGrp="1"/>
          </p:cNvSpPr>
          <p:nvPr>
            <p:ph type="title"/>
          </p:nvPr>
        </p:nvSpPr>
        <p:spPr/>
        <p:txBody>
          <a:bodyPr/>
          <a:lstStyle/>
          <a:p>
            <a:r>
              <a:rPr lang="en-US" b="1" dirty="0"/>
              <a:t>Comparison of features</a:t>
            </a:r>
            <a:endParaRPr lang="en-IN" b="1" dirty="0"/>
          </a:p>
        </p:txBody>
      </p:sp>
      <p:pic>
        <p:nvPicPr>
          <p:cNvPr id="5" name="Content Placeholder 4">
            <a:extLst>
              <a:ext uri="{FF2B5EF4-FFF2-40B4-BE49-F238E27FC236}">
                <a16:creationId xmlns:a16="http://schemas.microsoft.com/office/drawing/2014/main" id="{8806D627-B8D2-C56B-57B8-B4F430EBE190}"/>
              </a:ext>
            </a:extLst>
          </p:cNvPr>
          <p:cNvPicPr>
            <a:picLocks noGrp="1" noChangeAspect="1" noChangeArrowheads="1"/>
          </p:cNvPicPr>
          <p:nvPr>
            <p:ph idx="1"/>
          </p:nvPr>
        </p:nvPicPr>
        <p:blipFill>
          <a:blip r:embed="rId2" cstate="print"/>
          <a:srcRect l="11364" t="13469" r="10979" b="9085"/>
          <a:stretch>
            <a:fillRect/>
          </a:stretch>
        </p:blipFill>
        <p:spPr bwMode="auto">
          <a:xfrm>
            <a:off x="400975" y="1349406"/>
            <a:ext cx="11390050" cy="5143469"/>
          </a:xfrm>
          <a:prstGeom prst="rect">
            <a:avLst/>
          </a:prstGeom>
          <a:noFill/>
          <a:ln w="9525">
            <a:noFill/>
            <a:miter lim="800000"/>
            <a:headEnd/>
            <a:tailEnd/>
          </a:ln>
          <a:effectLst/>
        </p:spPr>
      </p:pic>
    </p:spTree>
    <p:extLst>
      <p:ext uri="{BB962C8B-B14F-4D97-AF65-F5344CB8AC3E}">
        <p14:creationId xmlns:p14="http://schemas.microsoft.com/office/powerpoint/2010/main" val="68072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CD49-08A1-C09F-2315-947D718AA7E5}"/>
              </a:ext>
            </a:extLst>
          </p:cNvPr>
          <p:cNvSpPr>
            <a:spLocks noGrp="1"/>
          </p:cNvSpPr>
          <p:nvPr>
            <p:ph type="title"/>
          </p:nvPr>
        </p:nvSpPr>
        <p:spPr/>
        <p:txBody>
          <a:bodyPr/>
          <a:lstStyle/>
          <a:p>
            <a:r>
              <a:rPr lang="en-US" b="1" dirty="0"/>
              <a:t>Cloud Database</a:t>
            </a:r>
            <a:endParaRPr lang="en-IN" b="1" dirty="0"/>
          </a:p>
        </p:txBody>
      </p:sp>
      <p:sp>
        <p:nvSpPr>
          <p:cNvPr id="3" name="Content Placeholder 2">
            <a:extLst>
              <a:ext uri="{FF2B5EF4-FFF2-40B4-BE49-F238E27FC236}">
                <a16:creationId xmlns:a16="http://schemas.microsoft.com/office/drawing/2014/main" id="{8013A5FA-B31D-F1DD-0499-78D05589213D}"/>
              </a:ext>
            </a:extLst>
          </p:cNvPr>
          <p:cNvSpPr>
            <a:spLocks noGrp="1"/>
          </p:cNvSpPr>
          <p:nvPr>
            <p:ph idx="1"/>
          </p:nvPr>
        </p:nvSpPr>
        <p:spPr/>
        <p:txBody>
          <a:bodyPr/>
          <a:lstStyle/>
          <a:p>
            <a:pPr marL="0" indent="0" algn="just">
              <a:buNone/>
            </a:pPr>
            <a:r>
              <a:rPr lang="en-US" dirty="0"/>
              <a:t>Cloud database is a database that runs on a cloud computing platform like Amazon EC2, Rackspace and </a:t>
            </a:r>
            <a:r>
              <a:rPr lang="en-US" dirty="0" err="1"/>
              <a:t>GoGrid</a:t>
            </a:r>
            <a:r>
              <a:rPr lang="en-US" dirty="0"/>
              <a:t>. There are two ways to deploy a database- users can either run the database inside a secured virtual machine (VM) or subscribe for particular database services managed by a cloud service provider. Currently, there are some SQL-based and some NoSQL-based database offerings.</a:t>
            </a:r>
            <a:endParaRPr lang="en-IN" dirty="0"/>
          </a:p>
        </p:txBody>
      </p:sp>
    </p:spTree>
    <p:extLst>
      <p:ext uri="{BB962C8B-B14F-4D97-AF65-F5344CB8AC3E}">
        <p14:creationId xmlns:p14="http://schemas.microsoft.com/office/powerpoint/2010/main" val="408647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893A0-FBC4-9F69-4A9F-D98A257A7BAE}"/>
              </a:ext>
            </a:extLst>
          </p:cNvPr>
          <p:cNvSpPr>
            <a:spLocks noGrp="1"/>
          </p:cNvSpPr>
          <p:nvPr>
            <p:ph type="title"/>
          </p:nvPr>
        </p:nvSpPr>
        <p:spPr/>
        <p:txBody>
          <a:bodyPr/>
          <a:lstStyle/>
          <a:p>
            <a:r>
              <a:rPr lang="en-IN" b="1" dirty="0"/>
              <a:t>Operation model for cloud database:</a:t>
            </a:r>
          </a:p>
        </p:txBody>
      </p:sp>
      <p:sp>
        <p:nvSpPr>
          <p:cNvPr id="3" name="Content Placeholder 2">
            <a:extLst>
              <a:ext uri="{FF2B5EF4-FFF2-40B4-BE49-F238E27FC236}">
                <a16:creationId xmlns:a16="http://schemas.microsoft.com/office/drawing/2014/main" id="{5729AF68-8C8E-BAEC-CD18-4CDC68FB6096}"/>
              </a:ext>
            </a:extLst>
          </p:cNvPr>
          <p:cNvSpPr>
            <a:spLocks noGrp="1"/>
          </p:cNvSpPr>
          <p:nvPr>
            <p:ph idx="1"/>
          </p:nvPr>
        </p:nvSpPr>
        <p:spPr/>
        <p:txBody>
          <a:bodyPr>
            <a:normAutofit fontScale="77500" lnSpcReduction="20000"/>
          </a:bodyPr>
          <a:lstStyle/>
          <a:p>
            <a:pPr marL="514350" indent="-514350" algn="just">
              <a:buAutoNum type="arabicPeriod"/>
            </a:pPr>
            <a:r>
              <a:rPr lang="en-US" b="1" dirty="0"/>
              <a:t>VM Image:- </a:t>
            </a:r>
            <a:r>
              <a:rPr lang="en-US" dirty="0"/>
              <a:t>Cloud platforms allow users to purchase VM instances for a limited time. A cloud provider facilitates more security for running databases inside a VM. If users have their own VM image, then they upload it and run the database inside that or do so through preinstalled databases. Oracle, for example, provides preinstalled image with the Oracle database 11g for Amazon EC2 instances.</a:t>
            </a:r>
          </a:p>
          <a:p>
            <a:pPr marL="514350" indent="-514350" algn="just">
              <a:buAutoNum type="arabicPeriod"/>
            </a:pPr>
            <a:r>
              <a:rPr lang="en-US" b="1" dirty="0"/>
              <a:t>Database as a service:- </a:t>
            </a:r>
            <a:r>
              <a:rPr lang="en-US" dirty="0"/>
              <a:t>Some cloud platform and infrastructure service providers offer database services just as other services offerings, in which case we do not need to launch any instance or individual VM for database installation. All database licensing, updating and configuration are managed by the cloud provider. Application owners have to, each month, pay-per-use of database volume. AWS provides many data-base services offering to their customers including relational database services(RDS) and NoSQL services such as Amazon RDS, Amazon DynamoDB, Amazon </a:t>
            </a:r>
            <a:r>
              <a:rPr lang="en-US" dirty="0" err="1"/>
              <a:t>SimpleDB</a:t>
            </a:r>
            <a:r>
              <a:rPr lang="en-US" dirty="0"/>
              <a:t> and Amazon Redshift. </a:t>
            </a:r>
          </a:p>
          <a:p>
            <a:pPr marL="457200" lvl="1" indent="0" algn="just">
              <a:buNone/>
            </a:pPr>
            <a:r>
              <a:rPr lang="en-US" sz="3100" dirty="0"/>
              <a:t>The traditional application owner prefers RDS and in RDS, users have many choices such as MySQL, Oracle, </a:t>
            </a:r>
            <a:r>
              <a:rPr lang="en-US" sz="3100" dirty="0" err="1"/>
              <a:t>SQl</a:t>
            </a:r>
            <a:r>
              <a:rPr lang="en-US" sz="3100" dirty="0"/>
              <a:t> Server or PostgreSQL database engines. All enterprise licensing issue and updates are taken care of by the provider.</a:t>
            </a:r>
            <a:endParaRPr lang="en-IN" sz="3100" dirty="0"/>
          </a:p>
        </p:txBody>
      </p:sp>
    </p:spTree>
    <p:extLst>
      <p:ext uri="{BB962C8B-B14F-4D97-AF65-F5344CB8AC3E}">
        <p14:creationId xmlns:p14="http://schemas.microsoft.com/office/powerpoint/2010/main" val="425814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F532-E362-99EF-B6D7-1F96093D6D59}"/>
              </a:ext>
            </a:extLst>
          </p:cNvPr>
          <p:cNvSpPr>
            <a:spLocks noGrp="1"/>
          </p:cNvSpPr>
          <p:nvPr>
            <p:ph type="title"/>
          </p:nvPr>
        </p:nvSpPr>
        <p:spPr/>
        <p:txBody>
          <a:bodyPr/>
          <a:lstStyle/>
          <a:p>
            <a:r>
              <a:rPr lang="en-US" b="1" dirty="0"/>
              <a:t> Architectural and common Characteristics</a:t>
            </a:r>
            <a:endParaRPr lang="en-IN" b="1" dirty="0"/>
          </a:p>
        </p:txBody>
      </p:sp>
      <p:sp>
        <p:nvSpPr>
          <p:cNvPr id="3" name="Content Placeholder 2">
            <a:extLst>
              <a:ext uri="{FF2B5EF4-FFF2-40B4-BE49-F238E27FC236}">
                <a16:creationId xmlns:a16="http://schemas.microsoft.com/office/drawing/2014/main" id="{CD175B3B-02A7-A0DB-9D6D-E1B0DAE487F2}"/>
              </a:ext>
            </a:extLst>
          </p:cNvPr>
          <p:cNvSpPr>
            <a:spLocks noGrp="1"/>
          </p:cNvSpPr>
          <p:nvPr>
            <p:ph idx="1"/>
          </p:nvPr>
        </p:nvSpPr>
        <p:spPr/>
        <p:txBody>
          <a:bodyPr>
            <a:normAutofit fontScale="92500" lnSpcReduction="20000"/>
          </a:bodyPr>
          <a:lstStyle/>
          <a:p>
            <a:pPr algn="just"/>
            <a:r>
              <a:rPr lang="en-US" b="1" dirty="0"/>
              <a:t>Fast Deployment</a:t>
            </a:r>
            <a:r>
              <a:rPr lang="en-US" dirty="0"/>
              <a:t>: Cloud databases are the perfect choice when you urgently need a database, as they can be up and running in minutes. Cloud databases eliminate the need to purchase and install hardware and set up a network.</a:t>
            </a:r>
          </a:p>
          <a:p>
            <a:pPr algn="just"/>
            <a:r>
              <a:rPr lang="en-US" b="1" dirty="0"/>
              <a:t>Accessibility</a:t>
            </a:r>
            <a:r>
              <a:rPr lang="en-US" dirty="0"/>
              <a:t>: Users have quick access to cloud databases remotely through the web interface.</a:t>
            </a:r>
          </a:p>
          <a:p>
            <a:pPr algn="just"/>
            <a:r>
              <a:rPr lang="en-US" b="1" dirty="0"/>
              <a:t>Scalability</a:t>
            </a:r>
            <a:r>
              <a:rPr lang="en-US" dirty="0"/>
              <a:t>: You can expand cloud database storage capacity without disruptions and meet the requirements. Cloud database scalability is seamless due to DBaaS implementation, which is a major benefit for growing businesses with limited resources.</a:t>
            </a:r>
          </a:p>
          <a:p>
            <a:pPr algn="just"/>
            <a:r>
              <a:rPr lang="en-US" b="1" dirty="0"/>
              <a:t>Disaster Recovery</a:t>
            </a:r>
            <a:r>
              <a:rPr lang="en-US" dirty="0"/>
              <a:t>: Data backups are regularly performed on cloud databases and kept on remote servers. These backups enable a business to stay online in cases of natural disasters, equipment failure, etc.</a:t>
            </a:r>
          </a:p>
          <a:p>
            <a:pPr>
              <a:buNone/>
            </a:pPr>
            <a:endParaRPr lang="en-US" dirty="0"/>
          </a:p>
          <a:p>
            <a:pPr marL="0" indent="0">
              <a:buNone/>
            </a:pPr>
            <a:endParaRPr lang="en-IN" dirty="0"/>
          </a:p>
        </p:txBody>
      </p:sp>
    </p:spTree>
    <p:extLst>
      <p:ext uri="{BB962C8B-B14F-4D97-AF65-F5344CB8AC3E}">
        <p14:creationId xmlns:p14="http://schemas.microsoft.com/office/powerpoint/2010/main" val="34224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F50250-A220-A0A2-DEC3-91856684F8D8}"/>
              </a:ext>
            </a:extLst>
          </p:cNvPr>
          <p:cNvSpPr>
            <a:spLocks noGrp="1"/>
          </p:cNvSpPr>
          <p:nvPr>
            <p:ph idx="1"/>
          </p:nvPr>
        </p:nvSpPr>
        <p:spPr>
          <a:xfrm>
            <a:off x="838200" y="905522"/>
            <a:ext cx="10515600" cy="5271441"/>
          </a:xfrm>
        </p:spPr>
        <p:txBody>
          <a:bodyPr>
            <a:normAutofit fontScale="92500" lnSpcReduction="20000"/>
          </a:bodyPr>
          <a:lstStyle/>
          <a:p>
            <a:pPr algn="just"/>
            <a:r>
              <a:rPr lang="en-US" b="1" dirty="0"/>
              <a:t>Lower Hardware Costs</a:t>
            </a:r>
            <a:r>
              <a:rPr lang="en-US" dirty="0"/>
              <a:t>: Cloud database service providers supply the infrastructure and perform database maintenance. Hence, companies invest less in hardware and have fewer IT engineers for database maintenance.</a:t>
            </a:r>
          </a:p>
          <a:p>
            <a:pPr algn="just"/>
            <a:r>
              <a:rPr lang="en-US" b="1" dirty="0"/>
              <a:t>Value for Money</a:t>
            </a:r>
            <a:r>
              <a:rPr lang="en-US" dirty="0"/>
              <a:t>: Many DBaaS solutions are available in multiple configurations, allowing companies only to pay for what they use and turn off services when they don't need them. Cloud databases also save money by not requiring operational costs or expensive upgrades.</a:t>
            </a:r>
          </a:p>
          <a:p>
            <a:pPr algn="just"/>
            <a:r>
              <a:rPr lang="en-US" b="1" dirty="0"/>
              <a:t>Latest Tech</a:t>
            </a:r>
            <a:r>
              <a:rPr lang="en-US" dirty="0"/>
              <a:t>: Cloud database providers upgrade infrastructure and keep it updated with new tech. This brings significant savings as companies don't have to allocate funds on new tech or staff training.</a:t>
            </a:r>
          </a:p>
          <a:p>
            <a:pPr algn="just"/>
            <a:r>
              <a:rPr lang="en-US" b="1" dirty="0"/>
              <a:t>Security</a:t>
            </a:r>
            <a:r>
              <a:rPr lang="en-US" dirty="0"/>
              <a:t>: Most cloud database providers encrypt data and invest in the best cloud security solutions to keep the databases safe. Although there is no impenetrable security system, it is a safe way to protect data. Since cloud database providers use automation to enforce the best security practices, there is less room for human error compared to using on-premises databases.</a:t>
            </a:r>
          </a:p>
          <a:p>
            <a:pPr>
              <a:buNone/>
            </a:pPr>
            <a:endParaRPr lang="en-US" dirty="0"/>
          </a:p>
          <a:p>
            <a:endParaRPr lang="en-IN" dirty="0"/>
          </a:p>
        </p:txBody>
      </p:sp>
    </p:spTree>
    <p:extLst>
      <p:ext uri="{BB962C8B-B14F-4D97-AF65-F5344CB8AC3E}">
        <p14:creationId xmlns:p14="http://schemas.microsoft.com/office/powerpoint/2010/main" val="158572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C79B-9E3F-D7F6-C25C-77CC55688389}"/>
              </a:ext>
            </a:extLst>
          </p:cNvPr>
          <p:cNvSpPr>
            <a:spLocks noGrp="1"/>
          </p:cNvSpPr>
          <p:nvPr>
            <p:ph type="title"/>
          </p:nvPr>
        </p:nvSpPr>
        <p:spPr/>
        <p:txBody>
          <a:bodyPr/>
          <a:lstStyle/>
          <a:p>
            <a:r>
              <a:rPr lang="en-US" b="1" dirty="0"/>
              <a:t>Types of Cloud Databases</a:t>
            </a:r>
            <a:endParaRPr lang="en-IN" b="1" dirty="0"/>
          </a:p>
        </p:txBody>
      </p:sp>
      <p:sp>
        <p:nvSpPr>
          <p:cNvPr id="3" name="Content Placeholder 2">
            <a:extLst>
              <a:ext uri="{FF2B5EF4-FFF2-40B4-BE49-F238E27FC236}">
                <a16:creationId xmlns:a16="http://schemas.microsoft.com/office/drawing/2014/main" id="{7F4673A7-6C03-DA03-EB69-849BF4EB287C}"/>
              </a:ext>
            </a:extLst>
          </p:cNvPr>
          <p:cNvSpPr>
            <a:spLocks noGrp="1"/>
          </p:cNvSpPr>
          <p:nvPr>
            <p:ph idx="1"/>
          </p:nvPr>
        </p:nvSpPr>
        <p:spPr/>
        <p:txBody>
          <a:bodyPr>
            <a:normAutofit lnSpcReduction="10000"/>
          </a:bodyPr>
          <a:lstStyle/>
          <a:p>
            <a:pPr marL="0" lvl="0" indent="0" algn="just">
              <a:lnSpc>
                <a:spcPct val="107000"/>
              </a:lnSpc>
              <a:spcAft>
                <a:spcPts val="800"/>
              </a:spcAft>
              <a:buNone/>
            </a:pPr>
            <a:r>
              <a:rPr lang="en-IN" sz="2000" kern="100" dirty="0">
                <a:effectLst/>
                <a:latin typeface="Calibri" panose="020F0502020204030204" pitchFamily="34" charset="0"/>
                <a:ea typeface="Calibri" panose="020F0502020204030204" pitchFamily="34" charset="0"/>
                <a:cs typeface="Raavi" panose="020B0502040204020203" pitchFamily="34" charset="0"/>
              </a:rPr>
              <a:t>Many cloud providers offers RDS nowadays. Some popular and most adopted RDS across the globe are as follows:</a:t>
            </a:r>
          </a:p>
          <a:p>
            <a:pPr marL="342900" lvl="0" indent="-342900" algn="just">
              <a:lnSpc>
                <a:spcPct val="107000"/>
              </a:lnSpc>
              <a:spcAft>
                <a:spcPts val="800"/>
              </a:spcAft>
              <a:buFont typeface="+mj-lt"/>
              <a:buAutoNum type="arabicPeriod"/>
            </a:pPr>
            <a:r>
              <a:rPr lang="en-IN" sz="2000" b="1" kern="100" dirty="0">
                <a:effectLst/>
                <a:latin typeface="Calibri" panose="020F0502020204030204" pitchFamily="34" charset="0"/>
                <a:ea typeface="Calibri" panose="020F0502020204030204" pitchFamily="34" charset="0"/>
                <a:cs typeface="Raavi" panose="020B0502040204020203" pitchFamily="34" charset="0"/>
              </a:rPr>
              <a:t>Amazon relational database service: </a:t>
            </a:r>
            <a:r>
              <a:rPr lang="en-IN" sz="2000" kern="100" dirty="0">
                <a:effectLst/>
                <a:latin typeface="Calibri" panose="020F0502020204030204" pitchFamily="34" charset="0"/>
                <a:ea typeface="Calibri" panose="020F0502020204030204" pitchFamily="34" charset="0"/>
                <a:cs typeface="Raavi" panose="020B0502040204020203" pitchFamily="34" charset="0"/>
              </a:rPr>
              <a:t>Amazon RDS is very popular and widely adopted Web service. It looks like other AWS services and provides easy management consoles for operating RDS on cloud. Amazon RDS is a highly cost-efficient and secured service. Currently it supports Oracle, SQL Server, MySQL and PostgreSQL database. Amazon RDS specifically offers two types of RDS instances.</a:t>
            </a:r>
          </a:p>
          <a:p>
            <a:pPr lvl="1" algn="just">
              <a:lnSpc>
                <a:spcPct val="107000"/>
              </a:lnSpc>
              <a:spcAft>
                <a:spcPts val="800"/>
              </a:spcAft>
            </a:pPr>
            <a:r>
              <a:rPr lang="en-IN" sz="2000" kern="100" dirty="0">
                <a:effectLst/>
                <a:latin typeface="Calibri" panose="020F0502020204030204" pitchFamily="34" charset="0"/>
                <a:ea typeface="Calibri" panose="020F0502020204030204" pitchFamily="34" charset="0"/>
                <a:cs typeface="Raavi" panose="020B0502040204020203" pitchFamily="34" charset="0"/>
              </a:rPr>
              <a:t>On-demand instances: An on-demand instance offering is a pay-per-use instance with no long-term commitment. </a:t>
            </a:r>
          </a:p>
          <a:p>
            <a:pPr lvl="1" algn="just">
              <a:lnSpc>
                <a:spcPct val="107000"/>
              </a:lnSpc>
              <a:spcAft>
                <a:spcPts val="800"/>
              </a:spcAft>
            </a:pPr>
            <a:r>
              <a:rPr lang="en-IN" sz="2000" kern="100" dirty="0">
                <a:effectLst/>
                <a:latin typeface="Calibri" panose="020F0502020204030204" pitchFamily="34" charset="0"/>
                <a:ea typeface="Calibri" panose="020F0502020204030204" pitchFamily="34" charset="0"/>
                <a:cs typeface="Raavi" panose="020B0502040204020203" pitchFamily="34" charset="0"/>
              </a:rPr>
              <a:t>Reserved DB instances: Reserved DB instances give the flexibility of one-time payment for the DB instance if the database usage is predictable. There also an offer of 30%-50% price cut over the on-demand price.</a:t>
            </a:r>
          </a:p>
          <a:p>
            <a:pPr marL="0" indent="0" algn="just">
              <a:buNone/>
            </a:pPr>
            <a:endParaRPr lang="en-IN" sz="3200" dirty="0"/>
          </a:p>
        </p:txBody>
      </p:sp>
    </p:spTree>
    <p:extLst>
      <p:ext uri="{BB962C8B-B14F-4D97-AF65-F5344CB8AC3E}">
        <p14:creationId xmlns:p14="http://schemas.microsoft.com/office/powerpoint/2010/main" val="3070129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2DC1B-E7AC-40FE-D9AD-E9E65113FEB3}"/>
              </a:ext>
            </a:extLst>
          </p:cNvPr>
          <p:cNvSpPr>
            <a:spLocks noGrp="1"/>
          </p:cNvSpPr>
          <p:nvPr>
            <p:ph idx="1"/>
          </p:nvPr>
        </p:nvSpPr>
        <p:spPr>
          <a:xfrm>
            <a:off x="838200" y="621437"/>
            <a:ext cx="10515600" cy="5555526"/>
          </a:xfrm>
        </p:spPr>
        <p:txBody>
          <a:bodyPr>
            <a:normAutofit/>
          </a:bodyPr>
          <a:lstStyle/>
          <a:p>
            <a:pPr marL="0" indent="0" algn="just">
              <a:buNone/>
            </a:pPr>
            <a:r>
              <a:rPr lang="en-IN" sz="2000" b="1" kern="100" dirty="0">
                <a:effectLst/>
                <a:latin typeface="Calibri" panose="020F0502020204030204" pitchFamily="34" charset="0"/>
                <a:ea typeface="Calibri" panose="020F0502020204030204" pitchFamily="34" charset="0"/>
                <a:cs typeface="Raavi" panose="020B0502040204020203" pitchFamily="34" charset="0"/>
              </a:rPr>
              <a:t>2. Google cloud SQL: </a:t>
            </a:r>
            <a:r>
              <a:rPr lang="en-IN" sz="2000" kern="100" dirty="0">
                <a:effectLst/>
                <a:latin typeface="Calibri" panose="020F0502020204030204" pitchFamily="34" charset="0"/>
                <a:ea typeface="Calibri" panose="020F0502020204030204" pitchFamily="34" charset="0"/>
                <a:cs typeface="Raavi" panose="020B0502040204020203" pitchFamily="34" charset="0"/>
              </a:rPr>
              <a:t>Google cloud SQL is a MySQL database service that is managed by Google, and the entire management, data replication, encryption, security and backups are handled by Google's cloud infrastructure. Google claims maximum availability of its data because its data </a:t>
            </a:r>
            <a:r>
              <a:rPr lang="en-IN" sz="2000" kern="100" dirty="0" err="1">
                <a:effectLst/>
                <a:latin typeface="Calibri" panose="020F0502020204030204" pitchFamily="34" charset="0"/>
                <a:ea typeface="Calibri" panose="020F0502020204030204" pitchFamily="34" charset="0"/>
                <a:cs typeface="Raavi" panose="020B0502040204020203" pitchFamily="34" charset="0"/>
              </a:rPr>
              <a:t>centers</a:t>
            </a:r>
            <a:r>
              <a:rPr lang="en-IN" sz="2000" kern="100" dirty="0">
                <a:effectLst/>
                <a:latin typeface="Calibri" panose="020F0502020204030204" pitchFamily="34" charset="0"/>
                <a:ea typeface="Calibri" panose="020F0502020204030204" pitchFamily="34" charset="0"/>
                <a:cs typeface="Raavi" panose="020B0502040204020203" pitchFamily="34" charset="0"/>
              </a:rPr>
              <a:t> are located across every region of the world. </a:t>
            </a:r>
          </a:p>
          <a:p>
            <a:pPr marL="0" indent="0" algn="just">
              <a:buNone/>
            </a:pPr>
            <a:r>
              <a:rPr lang="en-IN" sz="2000" b="1" kern="100" dirty="0">
                <a:effectLst/>
                <a:latin typeface="Calibri" panose="020F0502020204030204" pitchFamily="34" charset="0"/>
                <a:ea typeface="Calibri" panose="020F0502020204030204" pitchFamily="34" charset="0"/>
                <a:cs typeface="Raavi" panose="020B0502040204020203" pitchFamily="34" charset="0"/>
              </a:rPr>
              <a:t>3. Heroku Postgres: </a:t>
            </a:r>
            <a:r>
              <a:rPr lang="en-IN" sz="2000" kern="100" dirty="0">
                <a:effectLst/>
                <a:latin typeface="Calibri" panose="020F0502020204030204" pitchFamily="34" charset="0"/>
                <a:ea typeface="Calibri" panose="020F0502020204030204" pitchFamily="34" charset="0"/>
                <a:cs typeface="Raavi" panose="020B0502040204020203" pitchFamily="34" charset="0"/>
              </a:rPr>
              <a:t>Heroku Postgres is a relational SQL database offered by Heroku. It is accessible through all programming languages supported by Heroku. It basically provisioned as an add-on service. Heroku Postgres offers fully reliability of services, which means around 99.99% uptime and 99.999999999% durability of data. One of the advance features of Heroku Postgres is </a:t>
            </a:r>
            <a:r>
              <a:rPr lang="en-IN" sz="2000" kern="100" dirty="0" err="1">
                <a:effectLst/>
                <a:latin typeface="Calibri" panose="020F0502020204030204" pitchFamily="34" charset="0"/>
                <a:ea typeface="Calibri" panose="020F0502020204030204" pitchFamily="34" charset="0"/>
                <a:cs typeface="Raavi" panose="020B0502040204020203" pitchFamily="34" charset="0"/>
              </a:rPr>
              <a:t>Dataclips</a:t>
            </a:r>
            <a:r>
              <a:rPr lang="en-IN" sz="2000" kern="100" dirty="0">
                <a:effectLst/>
                <a:latin typeface="Calibri" panose="020F0502020204030204" pitchFamily="34" charset="0"/>
                <a:ea typeface="Calibri" panose="020F0502020204030204" pitchFamily="34" charset="0"/>
                <a:cs typeface="Raavi" panose="020B0502040204020203" pitchFamily="34" charset="0"/>
              </a:rPr>
              <a:t>, which enables users to send the results of the SQL query via the URL.</a:t>
            </a:r>
          </a:p>
          <a:p>
            <a:pPr marL="0" indent="0" algn="just">
              <a:buNone/>
            </a:pPr>
            <a:r>
              <a:rPr lang="en-IN" sz="2000" b="1" dirty="0"/>
              <a:t>4. </a:t>
            </a:r>
            <a:r>
              <a:rPr lang="en-IN" sz="2000" b="1" kern="100" dirty="0">
                <a:effectLst/>
                <a:latin typeface="Calibri" panose="020F0502020204030204" pitchFamily="34" charset="0"/>
                <a:ea typeface="Calibri" panose="020F0502020204030204" pitchFamily="34" charset="0"/>
                <a:cs typeface="Raavi" panose="020B0502040204020203" pitchFamily="34" charset="0"/>
              </a:rPr>
              <a:t>HP cloud relational database for MySQL: </a:t>
            </a:r>
            <a:r>
              <a:rPr lang="en-IN" sz="2000" kern="100" dirty="0">
                <a:effectLst/>
                <a:latin typeface="Calibri" panose="020F0502020204030204" pitchFamily="34" charset="0"/>
                <a:ea typeface="Calibri" panose="020F0502020204030204" pitchFamily="34" charset="0"/>
                <a:cs typeface="Raavi" panose="020B0502040204020203" pitchFamily="34" charset="0"/>
              </a:rPr>
              <a:t>HP cloud RDS automate application deployment, configuration management and patch-up task database. It currently supports command line interface (CLI). It also provides database snapshot facility in multiple availability zones for providing more reliability. It is also built atop an OpenStack-based MySQL distribution, which provides database interoperability from one cloud provider to other.</a:t>
            </a:r>
          </a:p>
          <a:p>
            <a:pPr marL="0" indent="0">
              <a:buNone/>
            </a:pPr>
            <a:endParaRPr lang="en-IN" sz="2000" dirty="0"/>
          </a:p>
        </p:txBody>
      </p:sp>
    </p:spTree>
    <p:extLst>
      <p:ext uri="{BB962C8B-B14F-4D97-AF65-F5344CB8AC3E}">
        <p14:creationId xmlns:p14="http://schemas.microsoft.com/office/powerpoint/2010/main" val="403840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93042B-DDEA-23C3-AB5D-EF7E428B316B}"/>
              </a:ext>
            </a:extLst>
          </p:cNvPr>
          <p:cNvSpPr>
            <a:spLocks noGrp="1"/>
          </p:cNvSpPr>
          <p:nvPr>
            <p:ph idx="1"/>
          </p:nvPr>
        </p:nvSpPr>
        <p:spPr>
          <a:xfrm>
            <a:off x="838200" y="426128"/>
            <a:ext cx="10515600" cy="5750835"/>
          </a:xfrm>
        </p:spPr>
        <p:txBody>
          <a:bodyPr>
            <a:normAutofit/>
          </a:bodyPr>
          <a:lstStyle/>
          <a:p>
            <a:pPr marL="0" indent="0" algn="just">
              <a:buNone/>
            </a:pPr>
            <a:r>
              <a:rPr lang="en-IN" sz="2000" b="1" kern="100" dirty="0">
                <a:effectLst/>
                <a:latin typeface="Calibri" panose="020F0502020204030204" pitchFamily="34" charset="0"/>
                <a:ea typeface="Calibri" panose="020F0502020204030204" pitchFamily="34" charset="0"/>
                <a:cs typeface="Raavi" panose="020B0502040204020203" pitchFamily="34" charset="0"/>
              </a:rPr>
              <a:t>5. Microsoft Azure SQL database: </a:t>
            </a:r>
            <a:r>
              <a:rPr lang="en-IN" sz="2000" kern="100" dirty="0">
                <a:effectLst/>
                <a:latin typeface="Calibri" panose="020F0502020204030204" pitchFamily="34" charset="0"/>
                <a:ea typeface="Calibri" panose="020F0502020204030204" pitchFamily="34" charset="0"/>
                <a:cs typeface="Raavi" panose="020B0502040204020203" pitchFamily="34" charset="0"/>
              </a:rPr>
              <a:t>Earlier it was known as SQL Azure. It is the most important component of the Microsoft Azure cloud service; however, it can be operated as a standalone cloud database also. The database can be synched easily with other SQL server databases within the cloud infrastructure of the company or organization. With Microsoft Azure SQL database, the performance of database can be predicted irrespective of whether the service chosen is basic, standard or premium.</a:t>
            </a:r>
          </a:p>
          <a:p>
            <a:pPr marL="0" indent="0" algn="just">
              <a:buNone/>
            </a:pPr>
            <a:r>
              <a:rPr lang="en-IN" sz="2000" b="1" kern="100" dirty="0">
                <a:effectLst/>
                <a:latin typeface="Calibri" panose="020F0502020204030204" pitchFamily="34" charset="0"/>
                <a:ea typeface="Calibri" panose="020F0502020204030204" pitchFamily="34" charset="0"/>
                <a:cs typeface="Raavi" panose="020B0502040204020203" pitchFamily="34" charset="0"/>
              </a:rPr>
              <a:t>6. Oracle database cloud service: </a:t>
            </a:r>
            <a:r>
              <a:rPr lang="en-IN" sz="2000" kern="100" dirty="0">
                <a:effectLst/>
                <a:latin typeface="Calibri" panose="020F0502020204030204" pitchFamily="34" charset="0"/>
                <a:ea typeface="Calibri" panose="020F0502020204030204" pitchFamily="34" charset="0"/>
                <a:cs typeface="Raavi" panose="020B0502040204020203" pitchFamily="34" charset="0"/>
              </a:rPr>
              <a:t>Oracle database cloud offers two options for users: one is a single schema-based service and another is fully configured Oracle database installed virtual machine. Oracle database can be quickly provisioned, and the user can spin up a database instance with just a few clicks. It also provides flexibility in the management option: self managed service or fully managed by Oracle.</a:t>
            </a:r>
          </a:p>
          <a:p>
            <a:pPr marL="0" indent="0" algn="just">
              <a:buNone/>
            </a:pPr>
            <a:r>
              <a:rPr lang="en-IN" sz="2000" b="1" kern="100" dirty="0">
                <a:effectLst/>
                <a:latin typeface="Calibri" panose="020F0502020204030204" pitchFamily="34" charset="0"/>
                <a:ea typeface="Calibri" panose="020F0502020204030204" pitchFamily="34" charset="0"/>
                <a:cs typeface="Raavi" panose="020B0502040204020203" pitchFamily="34" charset="0"/>
              </a:rPr>
              <a:t>7. </a:t>
            </a:r>
            <a:r>
              <a:rPr lang="en-IN" sz="2000" b="1" kern="100" dirty="0" err="1">
                <a:effectLst/>
                <a:latin typeface="Calibri" panose="020F0502020204030204" pitchFamily="34" charset="0"/>
                <a:ea typeface="Calibri" panose="020F0502020204030204" pitchFamily="34" charset="0"/>
                <a:cs typeface="Raavi" panose="020B0502040204020203" pitchFamily="34" charset="0"/>
              </a:rPr>
              <a:t>Rackspace</a:t>
            </a:r>
            <a:r>
              <a:rPr lang="en-IN" sz="2000" b="1" kern="100" dirty="0">
                <a:effectLst/>
                <a:latin typeface="Calibri" panose="020F0502020204030204" pitchFamily="34" charset="0"/>
                <a:ea typeface="Calibri" panose="020F0502020204030204" pitchFamily="34" charset="0"/>
                <a:cs typeface="Raavi" panose="020B0502040204020203" pitchFamily="34" charset="0"/>
              </a:rPr>
              <a:t> cloud databases: </a:t>
            </a:r>
            <a:r>
              <a:rPr lang="en-IN" sz="2000" kern="100" dirty="0" err="1">
                <a:effectLst/>
                <a:latin typeface="Calibri" panose="020F0502020204030204" pitchFamily="34" charset="0"/>
                <a:ea typeface="Calibri" panose="020F0502020204030204" pitchFamily="34" charset="0"/>
                <a:cs typeface="Raavi" panose="020B0502040204020203" pitchFamily="34" charset="0"/>
              </a:rPr>
              <a:t>Rackspace</a:t>
            </a:r>
            <a:r>
              <a:rPr lang="en-IN" sz="2000" kern="100" dirty="0">
                <a:effectLst/>
                <a:latin typeface="Calibri" panose="020F0502020204030204" pitchFamily="34" charset="0"/>
                <a:ea typeface="Calibri" panose="020F0502020204030204" pitchFamily="34" charset="0"/>
                <a:cs typeface="Raavi" panose="020B0502040204020203" pitchFamily="34" charset="0"/>
              </a:rPr>
              <a:t> cloud databases are based on open standards. These Currently support MySQL, </a:t>
            </a:r>
            <a:r>
              <a:rPr lang="en-IN" sz="2000" kern="100" dirty="0" err="1">
                <a:effectLst/>
                <a:latin typeface="Calibri" panose="020F0502020204030204" pitchFamily="34" charset="0"/>
                <a:ea typeface="Calibri" panose="020F0502020204030204" pitchFamily="34" charset="0"/>
                <a:cs typeface="Raavi" panose="020B0502040204020203" pitchFamily="34" charset="0"/>
              </a:rPr>
              <a:t>Percona</a:t>
            </a:r>
            <a:r>
              <a:rPr lang="en-IN" sz="2000" kern="100" dirty="0">
                <a:effectLst/>
                <a:latin typeface="Calibri" panose="020F0502020204030204" pitchFamily="34" charset="0"/>
                <a:ea typeface="Calibri" panose="020F0502020204030204" pitchFamily="34" charset="0"/>
                <a:cs typeface="Raavi" panose="020B0502040204020203" pitchFamily="34" charset="0"/>
              </a:rPr>
              <a:t> and MariaDB databases. </a:t>
            </a:r>
            <a:r>
              <a:rPr lang="en-IN" sz="2000" kern="100" dirty="0" err="1">
                <a:effectLst/>
                <a:latin typeface="Calibri" panose="020F0502020204030204" pitchFamily="34" charset="0"/>
                <a:ea typeface="Calibri" panose="020F0502020204030204" pitchFamily="34" charset="0"/>
                <a:cs typeface="Raavi" panose="020B0502040204020203" pitchFamily="34" charset="0"/>
              </a:rPr>
              <a:t>Rackspace</a:t>
            </a:r>
            <a:r>
              <a:rPr lang="en-IN" sz="2000" kern="100" dirty="0">
                <a:effectLst/>
                <a:latin typeface="Calibri" panose="020F0502020204030204" pitchFamily="34" charset="0"/>
                <a:ea typeface="Calibri" panose="020F0502020204030204" pitchFamily="34" charset="0"/>
                <a:cs typeface="Raavi" panose="020B0502040204020203" pitchFamily="34" charset="0"/>
              </a:rPr>
              <a:t> cloud provides high database performance using container-based virtualization. It provides automated configuration, which reduces operational costs and team effort. </a:t>
            </a:r>
            <a:r>
              <a:rPr lang="en-IN" sz="2000" kern="100" dirty="0" err="1">
                <a:effectLst/>
                <a:latin typeface="Calibri" panose="020F0502020204030204" pitchFamily="34" charset="0"/>
                <a:ea typeface="Calibri" panose="020F0502020204030204" pitchFamily="34" charset="0"/>
                <a:cs typeface="Raavi" panose="020B0502040204020203" pitchFamily="34" charset="0"/>
              </a:rPr>
              <a:t>Rackspace</a:t>
            </a:r>
            <a:r>
              <a:rPr lang="en-IN" sz="2000" kern="100" dirty="0">
                <a:effectLst/>
                <a:latin typeface="Calibri" panose="020F0502020204030204" pitchFamily="34" charset="0"/>
                <a:ea typeface="Calibri" panose="020F0502020204030204" pitchFamily="34" charset="0"/>
                <a:cs typeface="Raavi" panose="020B0502040204020203" pitchFamily="34" charset="0"/>
              </a:rPr>
              <a:t> cloud is built on top of an open source technology like the OpenStack cloud platform. </a:t>
            </a:r>
          </a:p>
          <a:p>
            <a:pPr marL="0" indent="0" algn="just">
              <a:buNone/>
            </a:pPr>
            <a:endParaRPr lang="en-IN" sz="3200" dirty="0"/>
          </a:p>
        </p:txBody>
      </p:sp>
    </p:spTree>
    <p:extLst>
      <p:ext uri="{BB962C8B-B14F-4D97-AF65-F5344CB8AC3E}">
        <p14:creationId xmlns:p14="http://schemas.microsoft.com/office/powerpoint/2010/main" val="23769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2023</Words>
  <Application>Microsoft Office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Unit-5 (Part-2) Cloud Database</vt:lpstr>
      <vt:lpstr>Contents</vt:lpstr>
      <vt:lpstr>Cloud Database</vt:lpstr>
      <vt:lpstr>Operation model for cloud database:</vt:lpstr>
      <vt:lpstr> Architectural and common Characteristics</vt:lpstr>
      <vt:lpstr>PowerPoint Presentation</vt:lpstr>
      <vt:lpstr>Types of Cloud Databases</vt:lpstr>
      <vt:lpstr>PowerPoint Presentation</vt:lpstr>
      <vt:lpstr>PowerPoint Presentation</vt:lpstr>
      <vt:lpstr>Limitation with Existing Database</vt:lpstr>
      <vt:lpstr>Types of NoSQL Database</vt:lpstr>
      <vt:lpstr>Distributed File System Basics</vt:lpstr>
      <vt:lpstr>Concept of GFS</vt:lpstr>
      <vt:lpstr>Google File System Architecture</vt:lpstr>
      <vt:lpstr>PowerPoint Presentation</vt:lpstr>
      <vt:lpstr>Following a are the details of each component of GFS:</vt:lpstr>
      <vt:lpstr>Concept of HDFS</vt:lpstr>
      <vt:lpstr>Architecture of HDFS</vt:lpstr>
      <vt:lpstr>PowerPoint Presentation</vt:lpstr>
      <vt:lpstr>Comparison of features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Unit-5 (Part-2) Cloud Database</dc:title>
  <dc:creator>amandeep paul</dc:creator>
  <cp:lastModifiedBy>amandeep paul</cp:lastModifiedBy>
  <cp:revision>43</cp:revision>
  <dcterms:created xsi:type="dcterms:W3CDTF">2023-04-09T12:52:32Z</dcterms:created>
  <dcterms:modified xsi:type="dcterms:W3CDTF">2023-04-18T03:35:03Z</dcterms:modified>
</cp:coreProperties>
</file>